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4" r:id="rId4"/>
    <p:sldId id="259" r:id="rId5"/>
    <p:sldId id="269" r:id="rId6"/>
    <p:sldId id="271" r:id="rId7"/>
    <p:sldId id="272" r:id="rId8"/>
    <p:sldId id="27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60"/>
  </p:normalViewPr>
  <p:slideViewPr>
    <p:cSldViewPr>
      <p:cViewPr>
        <p:scale>
          <a:sx n="115" d="100"/>
          <a:sy n="115" d="100"/>
        </p:scale>
        <p:origin x="-90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91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0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9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3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7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4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0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7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0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7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8BF7-D384-4A49-8B56-EC33A5435E8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0AF6-F2DD-42CC-A5CA-A78699AC2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67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Maricopa Integrated Health System:  </a:t>
            </a:r>
            <a:r>
              <a:rPr lang="en-US" sz="3600" b="1" i="1" dirty="0" smtClean="0">
                <a:solidFill>
                  <a:srgbClr val="FFC000"/>
                </a:solidFill>
              </a:rPr>
              <a:t>Social Return on Investment, 2013</a:t>
            </a:r>
            <a:endParaRPr lang="en-US" sz="3600" b="1" i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October 29, 2014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1" b="37966"/>
          <a:stretch/>
        </p:blipFill>
        <p:spPr>
          <a:xfrm>
            <a:off x="1524000" y="304800"/>
            <a:ext cx="5983132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715000"/>
            <a:ext cx="213360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9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Introduction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Seidman = consultancy arm of W. P. Carey School of Business, ASU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Commissioned by MIHS to implement 3 analyses: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Economic Impact of MIHS in 2013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Economic Impact of MIHS, 2015 – 2043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Social ROI analysis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Today’s presentation focuses on the Social ROI analysis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1" b="37966"/>
          <a:stretch/>
        </p:blipFill>
        <p:spPr>
          <a:xfrm>
            <a:off x="6094215" y="6072808"/>
            <a:ext cx="2913529" cy="55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4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256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spc="-150" dirty="0" smtClean="0">
                <a:solidFill>
                  <a:srgbClr val="FFC000"/>
                </a:solidFill>
              </a:rPr>
              <a:t>Partial Net Analysis: Annual Statewide Results</a:t>
            </a:r>
            <a:endParaRPr lang="en-US" sz="3600" b="1" spc="-150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8288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5048" y="4934712"/>
            <a:ext cx="31211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Up Arrow 8"/>
          <p:cNvSpPr/>
          <p:nvPr/>
        </p:nvSpPr>
        <p:spPr>
          <a:xfrm>
            <a:off x="874776" y="2754868"/>
            <a:ext cx="1106424" cy="2152412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2189988" y="2385536"/>
            <a:ext cx="1106424" cy="2521744"/>
          </a:xfrm>
          <a:prstGeom prst="upArrow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9530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Total Private Non-Farm Employment</a:t>
            </a:r>
          </a:p>
          <a:p>
            <a:pPr algn="ctr"/>
            <a:r>
              <a:rPr lang="en-US" sz="1400" b="1" dirty="0" smtClean="0"/>
              <a:t>CY2015-43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46638" y="23505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000"/>
                </a:solidFill>
              </a:rPr>
              <a:t>8,327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15240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8,527</a:t>
            </a:r>
          </a:p>
          <a:p>
            <a:pPr algn="ctr"/>
            <a:r>
              <a:rPr lang="en-US" b="1" dirty="0" smtClean="0"/>
              <a:t>to</a:t>
            </a:r>
          </a:p>
          <a:p>
            <a:pPr algn="ctr"/>
            <a:r>
              <a:rPr lang="en-US" sz="1600" b="1" dirty="0" smtClean="0"/>
              <a:t>11,718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4493" y="2971800"/>
            <a:ext cx="400110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b="1" dirty="0" smtClean="0"/>
              <a:t>Job Years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1672" y="6028583"/>
            <a:ext cx="453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CY2013 - Ratio of 1 MIHS job:1.13 PNFE jobs</a:t>
            </a:r>
          </a:p>
          <a:p>
            <a:r>
              <a:rPr lang="en-US" dirty="0" smtClean="0"/>
              <a:t>CY2015-43 - Ratio of 1 MIHS job:1.4 PNFE jobs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63979"/>
            <a:ext cx="3429000" cy="401782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56385" y="2778578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Gross State Product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2119" y="2759066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Real Disposable Personal Income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5713828" y="2077998"/>
            <a:ext cx="458372" cy="67520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95382" y="276397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State Tax Revenue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49530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Total Private Non-Farm Employment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CY2013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6172200" y="1447800"/>
            <a:ext cx="458372" cy="1305404"/>
          </a:xfrm>
          <a:prstGeom prst="upArrow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Up Arrow 28"/>
          <p:cNvSpPr/>
          <p:nvPr/>
        </p:nvSpPr>
        <p:spPr>
          <a:xfrm>
            <a:off x="6703256" y="2286000"/>
            <a:ext cx="458372" cy="467204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Up Arrow 29"/>
          <p:cNvSpPr/>
          <p:nvPr/>
        </p:nvSpPr>
        <p:spPr>
          <a:xfrm>
            <a:off x="7161628" y="2077998"/>
            <a:ext cx="458372" cy="675206"/>
          </a:xfrm>
          <a:prstGeom prst="upArrow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Up Arrow 30"/>
          <p:cNvSpPr/>
          <p:nvPr/>
        </p:nvSpPr>
        <p:spPr>
          <a:xfrm>
            <a:off x="7693856" y="2636402"/>
            <a:ext cx="458372" cy="116801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Up Arrow 31"/>
          <p:cNvSpPr/>
          <p:nvPr/>
        </p:nvSpPr>
        <p:spPr>
          <a:xfrm>
            <a:off x="8152228" y="2482929"/>
            <a:ext cx="458372" cy="270275"/>
          </a:xfrm>
          <a:prstGeom prst="upArrow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95900" y="1676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000"/>
                </a:solidFill>
              </a:rPr>
              <a:t>$834 M.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1981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000"/>
                </a:solidFill>
              </a:rPr>
              <a:t>$456 M.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14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000"/>
                </a:solidFill>
              </a:rPr>
              <a:t>$37 M.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06086" y="1109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$1.3 </a:t>
            </a:r>
            <a:r>
              <a:rPr lang="en-US" sz="1600" b="1" dirty="0"/>
              <a:t>B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917788" y="176194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$844 M.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848600" y="2057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$86 M.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0428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Seidman’s Method</a:t>
            </a:r>
            <a:endParaRPr lang="en-US" sz="3600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1" b="37966"/>
          <a:stretch/>
        </p:blipFill>
        <p:spPr>
          <a:xfrm>
            <a:off x="6094215" y="6072808"/>
            <a:ext cx="2913529" cy="5565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9031" y="3048000"/>
            <a:ext cx="1570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Economic Cost</a:t>
            </a:r>
          </a:p>
          <a:p>
            <a:pPr algn="ctr"/>
            <a:r>
              <a:rPr lang="en-US" b="1" dirty="0" smtClean="0"/>
              <a:t>of Ill Health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9359" y="31902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124200" y="3124200"/>
            <a:ext cx="1371600" cy="570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Medical Cost 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6858000" y="3094892"/>
            <a:ext cx="1371600" cy="570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Cost of Presenteeism</a:t>
            </a:r>
            <a:endParaRPr lang="en-US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5029200" y="3117557"/>
            <a:ext cx="1371600" cy="570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Cost of Absenteeism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52918" y="31952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1718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0" y="1828800"/>
            <a:ext cx="1519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Cost of diagnosis, management  and treatment</a:t>
            </a:r>
            <a:endParaRPr lang="en-US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7718" y="3875782"/>
            <a:ext cx="1519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Economic cost of lost work days due to illness</a:t>
            </a:r>
            <a:endParaRPr lang="en-US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34118" y="1828800"/>
            <a:ext cx="1747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Economic cost of underperforming workers due to illness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4319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Economic Metrics: State of Arizona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5516"/>
              </p:ext>
            </p:extLst>
          </p:nvPr>
        </p:nvGraphicFramePr>
        <p:xfrm>
          <a:off x="533399" y="1497938"/>
          <a:ext cx="8001001" cy="4270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727"/>
                <a:gridCol w="1885758"/>
                <a:gridCol w="1885758"/>
                <a:gridCol w="1885758"/>
              </a:tblGrid>
              <a:tr h="11863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Condition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Medical Treatment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Costs Per </a:t>
                      </a:r>
                      <a:r>
                        <a:rPr lang="en-US" sz="1600" dirty="0" smtClean="0">
                          <a:effectLst/>
                        </a:rPr>
                        <a:t>Patient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(2013 $)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Absenteeism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Annual </a:t>
                      </a:r>
                      <a:r>
                        <a:rPr lang="en-US" sz="1600" dirty="0" smtClean="0">
                          <a:effectLst/>
                        </a:rPr>
                        <a:t>$ </a:t>
                      </a:r>
                      <a:r>
                        <a:rPr lang="en-US" sz="1600" dirty="0">
                          <a:effectLst/>
                        </a:rPr>
                        <a:t>Impact Per </a:t>
                      </a:r>
                      <a:r>
                        <a:rPr lang="en-US" sz="1600" dirty="0" smtClean="0">
                          <a:effectLst/>
                        </a:rPr>
                        <a:t>Patient (2013 </a:t>
                      </a:r>
                      <a:r>
                        <a:rPr lang="en-US" sz="1600" dirty="0">
                          <a:effectLst/>
                        </a:rPr>
                        <a:t>$)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Presenteeism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 Annual </a:t>
                      </a:r>
                      <a:r>
                        <a:rPr lang="en-US" sz="1600" dirty="0" smtClean="0">
                          <a:effectLst/>
                        </a:rPr>
                        <a:t>$ </a:t>
                      </a:r>
                      <a:r>
                        <a:rPr lang="en-US" sz="1600" dirty="0">
                          <a:effectLst/>
                        </a:rPr>
                        <a:t>Impact Per </a:t>
                      </a:r>
                      <a:r>
                        <a:rPr lang="en-US" sz="1600" dirty="0" smtClean="0">
                          <a:effectLst/>
                        </a:rPr>
                        <a:t>Patient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(2013 $)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Allergy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2,160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5,523 - 7,101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Arthritis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1,399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1,546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3,945 - 7,101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Asthma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1,954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3,154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4,734 - 7,101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Cancer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4,695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4,449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1,578 - 5,523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Diabetes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3,657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1,578 - 7,101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Heart Disease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17,452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1,785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3,945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Hypertension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1,742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4,734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Mental Disorder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2,296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6,732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5,523 - 9,467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Migraine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1,261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2,823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5,523 - 12,623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Respiratory Disorders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21,761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3,872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7,890 - 11,045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Average – All 10 Diseases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5,720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2,728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3,629 - 7,574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1" b="37966"/>
          <a:stretch/>
        </p:blipFill>
        <p:spPr>
          <a:xfrm>
            <a:off x="6094215" y="6072808"/>
            <a:ext cx="2913529" cy="556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867400"/>
            <a:ext cx="4138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Sources: Milken Institute; MEDSTAT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625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MIHS 2013 Unique Out-Patient Data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901058"/>
              </p:ext>
            </p:extLst>
          </p:nvPr>
        </p:nvGraphicFramePr>
        <p:xfrm>
          <a:off x="152400" y="1484376"/>
          <a:ext cx="4343400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/>
                <a:gridCol w="1066800"/>
                <a:gridCol w="1066800"/>
              </a:tblGrid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Condition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CHC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FHC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Aftercare/Follow Up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3,926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All Other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Behavioral Health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Benign Neoplasms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1,830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Burns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Cancer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2,332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Cardiovascular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3,056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1,435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OP </a:t>
                      </a:r>
                      <a:r>
                        <a:rPr lang="en-US" sz="1600" dirty="0">
                          <a:effectLst/>
                        </a:rPr>
                        <a:t>Dermatology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3,470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Digestive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3,112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Endocrine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5,718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2,218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1,653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General Medicine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7,908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1,478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Gynecology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2,942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888053"/>
              </p:ext>
            </p:extLst>
          </p:nvPr>
        </p:nvGraphicFramePr>
        <p:xfrm>
          <a:off x="4648200" y="1500886"/>
          <a:ext cx="4343400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/>
                <a:gridCol w="1066800"/>
                <a:gridCol w="1066800"/>
              </a:tblGrid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Condition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CHC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FHC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Infectious Disease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2,617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Neonates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296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Nephroplogy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Neurosciences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5,422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1,029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Newborn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Obstetrics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4,357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Opthamology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6,487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Orthopedics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6,025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Pulmonary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3,562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992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Rheumatology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1,929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Screenings/Exam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8,715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2,596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 Urology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2,475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  <a:tr h="167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Total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79,709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14,235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562600"/>
            <a:ext cx="142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MIHS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471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MIHS Economic </a:t>
            </a:r>
            <a:r>
              <a:rPr lang="en-US" sz="3600" b="1" dirty="0" smtClean="0">
                <a:solidFill>
                  <a:srgbClr val="FFC000"/>
                </a:solidFill>
              </a:rPr>
              <a:t>Benefit </a:t>
            </a:r>
            <a:r>
              <a:rPr lang="en-US" sz="3600" b="1" dirty="0" smtClean="0">
                <a:solidFill>
                  <a:srgbClr val="FFC000"/>
                </a:solidFill>
              </a:rPr>
              <a:t>Estimates, 2013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18288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25% </a:t>
            </a:r>
            <a:r>
              <a:rPr lang="en-US" sz="2400" b="1" dirty="0" smtClean="0"/>
              <a:t>Success Rate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838200" y="41910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50% </a:t>
            </a:r>
            <a:r>
              <a:rPr lang="en-US" sz="2400" b="1" dirty="0" smtClean="0"/>
              <a:t>Success Rate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2860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=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476386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=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286000"/>
            <a:ext cx="4515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$267.4 - $360.7 Million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4763869"/>
            <a:ext cx="4515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$534.7 - $721.4 Million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295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Caveats and Conclusions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Previous estimates are conservative</a:t>
            </a:r>
          </a:p>
          <a:p>
            <a:pPr lvl="1"/>
            <a:r>
              <a:rPr lang="en-US" sz="2200" dirty="0" smtClean="0"/>
              <a:t>Use 25% and 50% successful intervention rates</a:t>
            </a:r>
          </a:p>
          <a:p>
            <a:endParaRPr lang="en-US" sz="2200" dirty="0" smtClean="0"/>
          </a:p>
          <a:p>
            <a:r>
              <a:rPr lang="en-US" sz="2200" dirty="0" smtClean="0"/>
              <a:t>Based on MIHS’ 2013 CHC and FHC out-patients</a:t>
            </a:r>
          </a:p>
          <a:p>
            <a:endParaRPr lang="en-US" sz="2200" dirty="0" smtClean="0"/>
          </a:p>
          <a:p>
            <a:r>
              <a:rPr lang="en-US" sz="2200" dirty="0" smtClean="0"/>
              <a:t>In SROI alone, MIHS could justify the total repayment of the Bond in approximately 2-5 years</a:t>
            </a:r>
          </a:p>
          <a:p>
            <a:endParaRPr lang="en-US" sz="2200" dirty="0" smtClean="0"/>
          </a:p>
          <a:p>
            <a:r>
              <a:rPr lang="en-US" sz="2200" dirty="0" smtClean="0"/>
              <a:t>MIHS facility improvements, and potential for greater patient intervention success, post-Bond could increase the SROI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7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1" b="37966"/>
          <a:stretch/>
        </p:blipFill>
        <p:spPr>
          <a:xfrm>
            <a:off x="1371600" y="381000"/>
            <a:ext cx="6382008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133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660 South Mill Avenue, Suite 300</a:t>
            </a:r>
          </a:p>
          <a:p>
            <a:pPr algn="ctr"/>
            <a:r>
              <a:rPr lang="en-US" sz="2400" dirty="0" smtClean="0"/>
              <a:t>Tempe</a:t>
            </a:r>
          </a:p>
          <a:p>
            <a:pPr algn="ctr"/>
            <a:r>
              <a:rPr lang="en-US" sz="2400" dirty="0" smtClean="0"/>
              <a:t>AZ 85281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www.seidmaninstitute.com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796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512</Words>
  <Application>Microsoft Office PowerPoint</Application>
  <PresentationFormat>On-screen Show (4:3)</PresentationFormat>
  <Paragraphs>204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Maricopa Integrated Health System:  Social Return on Investment, 2013</vt:lpstr>
      <vt:lpstr>Introduction</vt:lpstr>
      <vt:lpstr>Partial Net Analysis: Annual Statewide Results</vt:lpstr>
      <vt:lpstr>Seidman’s Method</vt:lpstr>
      <vt:lpstr>Economic Metrics: State of Arizona</vt:lpstr>
      <vt:lpstr>MIHS 2013 Unique Out-Patient Data</vt:lpstr>
      <vt:lpstr>MIHS Economic Benefit Estimates, 2013</vt:lpstr>
      <vt:lpstr>Caveats and Conclusions</vt:lpstr>
      <vt:lpstr>PowerPoint Presentation</vt:lpstr>
    </vt:vector>
  </TitlesOfParts>
  <Company>Arizona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Maricopa Integrated Health System:  Economic Impact Analysis, 2013</dc:title>
  <dc:creator>Windows User</dc:creator>
  <cp:lastModifiedBy>Windows User</cp:lastModifiedBy>
  <cp:revision>33</cp:revision>
  <dcterms:created xsi:type="dcterms:W3CDTF">2014-08-25T15:56:37Z</dcterms:created>
  <dcterms:modified xsi:type="dcterms:W3CDTF">2014-11-03T20:24:42Z</dcterms:modified>
</cp:coreProperties>
</file>